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46" y="1003"/>
      </p:cViewPr>
      <p:guideLst>
        <p:guide orient="horz" pos="2880"/>
        <p:guide pos="220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Rocks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" y="3"/>
            <a:ext cx="6855619" cy="914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TD Logo B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46" y="558800"/>
            <a:ext cx="694135" cy="1102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TD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311946" y="558800"/>
            <a:ext cx="694135" cy="1102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08374" y="1763188"/>
            <a:ext cx="3498056" cy="1670049"/>
          </a:xfrm>
        </p:spPr>
        <p:txBody>
          <a:bodyPr lIns="0" tIns="0" rIns="0" bIns="0" anchor="b"/>
          <a:lstStyle>
            <a:lvl1pPr>
              <a:lnSpc>
                <a:spcPct val="90000"/>
              </a:lnSpc>
              <a:defRPr sz="3200"/>
            </a:lvl1pPr>
          </a:lstStyle>
          <a:p>
            <a:pPr lvl="0"/>
            <a:r>
              <a:rPr lang="en-US" noProof="0" smtClean="0"/>
              <a:t>Master Title First Line </a:t>
            </a:r>
            <a:br>
              <a:rPr lang="en-US" noProof="0" smtClean="0"/>
            </a:br>
            <a:r>
              <a:rPr lang="en-US" noProof="0" smtClean="0"/>
              <a:t>Master Title Second Line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8374" y="3598335"/>
            <a:ext cx="3498056" cy="952500"/>
          </a:xfrm>
        </p:spPr>
        <p:txBody>
          <a:bodyPr lIns="0" tIns="0" rIns="0" bIns="0"/>
          <a:lstStyle>
            <a:lvl1pPr marL="0" indent="0">
              <a:spcBef>
                <a:spcPct val="30000"/>
              </a:spcBef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  <a:p>
            <a:pPr lvl="0"/>
            <a:r>
              <a:rPr lang="en-US" noProof="0" smtClean="0"/>
              <a:t>Line 2</a:t>
            </a:r>
          </a:p>
        </p:txBody>
      </p:sp>
    </p:spTree>
    <p:extLst>
      <p:ext uri="{BB962C8B-B14F-4D97-AF65-F5344CB8AC3E}">
        <p14:creationId xmlns:p14="http://schemas.microsoft.com/office/powerpoint/2010/main" val="162375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5DC35-3240-46A8-B00F-8E90F225D8E6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6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86327" y="514354"/>
            <a:ext cx="1457325" cy="771524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2" y="514354"/>
            <a:ext cx="4257675" cy="771524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75D10-1A09-45D0-BFC7-3BD68D5D6B7C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072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514351"/>
            <a:ext cx="5261372" cy="1041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14350" y="1987554"/>
            <a:ext cx="2857500" cy="6242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87554"/>
            <a:ext cx="2857500" cy="624204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E499C-DD09-4CA3-86FE-146FAFA26D3C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97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6DDEB-7EE8-4800-979B-1355C617B501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910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C138A-E494-4525-809B-0BE88FE0F501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054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987554"/>
            <a:ext cx="2857500" cy="6242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987554"/>
            <a:ext cx="2857500" cy="62420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B383B7-5D27-4910-878E-CAC9635DD5D2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072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60508-8BA4-4314-BDB0-77ADF872E7EE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46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6B7D6E-ED43-4C37-B8F8-80E78AAFAE1C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95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2F97C-8447-47D3-A734-FC1FFE7D78FB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51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4237E7-C663-488F-BAFA-25ED8CA5269E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671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09A45C-A5E0-4145-BF7E-912F56C8C8C5}" type="slidenum">
              <a:rPr lang="en-US">
                <a:solidFill>
                  <a:srgbClr val="6A737B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6A737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6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TD Logo B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034" y="740837"/>
            <a:ext cx="370285" cy="58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5" descr="TD 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hidden">
          <a:xfrm>
            <a:off x="5965034" y="740837"/>
            <a:ext cx="370285" cy="588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14351" y="514351"/>
            <a:ext cx="5261372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</a:t>
            </a:r>
            <a:br>
              <a:rPr lang="en-US" smtClean="0"/>
            </a:br>
            <a:r>
              <a:rPr lang="en-US" smtClean="0"/>
              <a:t>Include Two Lines of Text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987554"/>
            <a:ext cx="5829300" cy="6242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71011" y="8767235"/>
            <a:ext cx="485775" cy="277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F97FF5-10EB-4019-935B-D6987480FA4C}" type="slidenum">
              <a:rPr lang="en-US">
                <a:solidFill>
                  <a:srgbClr val="6A737B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1193" y="8636000"/>
            <a:ext cx="6855619" cy="0"/>
          </a:xfrm>
          <a:prstGeom prst="line">
            <a:avLst/>
          </a:prstGeom>
          <a:noFill/>
          <a:ln w="444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4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4350" y="8752419"/>
            <a:ext cx="3942160" cy="29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6A737B"/>
              </a:solidFill>
            </a:endParaRPr>
          </a:p>
        </p:txBody>
      </p:sp>
      <p:sp>
        <p:nvSpPr>
          <p:cNvPr id="2" name="fl"/>
          <p:cNvSpPr txBox="1"/>
          <p:nvPr/>
        </p:nvSpPr>
        <p:spPr>
          <a:xfrm>
            <a:off x="0" y="8806180"/>
            <a:ext cx="6858000" cy="369332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l"/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297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</a:defRPr>
      </a:lvl9pPr>
    </p:titleStyle>
    <p:bodyStyle>
      <a:lvl1pPr marL="233363" indent="-233363" algn="l" rtl="0" eaLnBrk="0" fontAlgn="base" hangingPunct="0">
        <a:lnSpc>
          <a:spcPct val="95000"/>
        </a:lnSpc>
        <a:spcBef>
          <a:spcPct val="110000"/>
        </a:spcBef>
        <a:spcAft>
          <a:spcPct val="0"/>
        </a:spcAft>
        <a:buClr>
          <a:schemeClr val="bg2"/>
        </a:buClr>
        <a:buSzPct val="80000"/>
        <a:buFont typeface="Wingdings" pitchFamily="2" charset="2"/>
        <a:buChar char="n"/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marL="411163" indent="-176213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>
          <a:solidFill>
            <a:schemeClr val="bg2"/>
          </a:solidFill>
          <a:latin typeface="+mn-lt"/>
        </a:defRPr>
      </a:lvl2pPr>
      <a:lvl3pPr marL="576263" indent="-163513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>
          <a:solidFill>
            <a:schemeClr val="bg2"/>
          </a:solidFill>
          <a:latin typeface="+mn-lt"/>
        </a:defRPr>
      </a:lvl3pPr>
      <a:lvl4pPr marL="750888" indent="-173038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>
          <a:solidFill>
            <a:schemeClr val="bg2"/>
          </a:solidFill>
          <a:latin typeface="+mn-lt"/>
        </a:defRPr>
      </a:lvl4pPr>
      <a:lvl5pPr marL="917575" indent="-165100" algn="l" rtl="0" eaLnBrk="0" fontAlgn="base" hangingPunct="0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pitchFamily="34" charset="0"/>
        <a:buChar char="–"/>
        <a:defRPr sz="1600">
          <a:solidFill>
            <a:schemeClr val="bg2"/>
          </a:solidFill>
          <a:latin typeface="+mn-lt"/>
        </a:defRPr>
      </a:lvl5pPr>
      <a:lvl6pPr marL="1374775" indent="-165100" algn="l" rtl="0" fontAlgn="base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bg2"/>
          </a:solidFill>
          <a:latin typeface="+mn-lt"/>
        </a:defRPr>
      </a:lvl6pPr>
      <a:lvl7pPr marL="1831975" indent="-165100" algn="l" rtl="0" fontAlgn="base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bg2"/>
          </a:solidFill>
          <a:latin typeface="+mn-lt"/>
        </a:defRPr>
      </a:lvl7pPr>
      <a:lvl8pPr marL="2289175" indent="-165100" algn="l" rtl="0" fontAlgn="base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bg2"/>
          </a:solidFill>
          <a:latin typeface="+mn-lt"/>
        </a:defRPr>
      </a:lvl8pPr>
      <a:lvl9pPr marL="2746375" indent="-165100" algn="l" rtl="0" fontAlgn="base">
        <a:lnSpc>
          <a:spcPct val="95000"/>
        </a:lnSpc>
        <a:spcBef>
          <a:spcPct val="40000"/>
        </a:spcBef>
        <a:spcAft>
          <a:spcPct val="0"/>
        </a:spcAft>
        <a:buClr>
          <a:schemeClr val="bg2"/>
        </a:buClr>
        <a:buFont typeface="Arial" charset="0"/>
        <a:buChar char="–"/>
        <a:defRPr sz="16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62F97C-8447-47D3-A734-FC1FFE7D78FB}" type="slidenum">
              <a:rPr lang="en-US" smtClean="0">
                <a:solidFill>
                  <a:srgbClr val="6A737B"/>
                </a:solidFill>
              </a:rPr>
              <a:pPr>
                <a:defRPr/>
              </a:pPr>
              <a:t>1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04800" y="437198"/>
            <a:ext cx="6096001" cy="885190"/>
          </a:xfrm>
          <a:prstGeom prst="rect">
            <a:avLst/>
          </a:prstGeom>
        </p:spPr>
        <p:txBody>
          <a:bodyPr lIns="101882" tIns="50941" rIns="101882" bIns="50941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 smtClean="0"/>
              <a:t>Trigger</a:t>
            </a:r>
            <a:endParaRPr lang="en-US" altLang="en-US" kern="0" dirty="0" smtClean="0"/>
          </a:p>
        </p:txBody>
      </p:sp>
      <p:sp>
        <p:nvSpPr>
          <p:cNvPr id="6" name="Rectangle 5"/>
          <p:cNvSpPr/>
          <p:nvPr/>
        </p:nvSpPr>
        <p:spPr>
          <a:xfrm>
            <a:off x="50800" y="1371600"/>
            <a:ext cx="66548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80"/>
                </a:solidFill>
                <a:latin typeface="+mj-lt"/>
              </a:rPr>
              <a:t>%</a:t>
            </a:r>
            <a:r>
              <a:rPr lang="en-US" sz="1400" b="1" dirty="0">
                <a:solidFill>
                  <a:srgbClr val="000080"/>
                </a:solidFill>
                <a:latin typeface="+mj-lt"/>
              </a:rPr>
              <a:t>macro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b="1" i="1" dirty="0" err="1" smtClean="0">
                <a:solidFill>
                  <a:srgbClr val="000000"/>
                </a:solidFill>
                <a:latin typeface="+mj-lt"/>
              </a:rPr>
              <a:t>check_trigger_run</a:t>
            </a:r>
            <a:r>
              <a:rPr lang="en-US" sz="1400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400" dirty="0" smtClean="0">
                <a:solidFill>
                  <a:srgbClr val="008000"/>
                </a:solidFill>
              </a:rPr>
              <a:t>/*Trigger No1: If </a:t>
            </a:r>
            <a:r>
              <a:rPr lang="en-US" sz="1400" dirty="0">
                <a:solidFill>
                  <a:srgbClr val="008000"/>
                </a:solidFill>
              </a:rPr>
              <a:t>trigger file exists then cease all work</a:t>
            </a:r>
            <a:r>
              <a:rPr lang="en-US" sz="1400" dirty="0" smtClean="0">
                <a:solidFill>
                  <a:srgbClr val="008000"/>
                </a:solidFill>
              </a:rPr>
              <a:t>.*/</a:t>
            </a:r>
            <a:endParaRPr lang="en-US" sz="1400" dirty="0" smtClean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FF"/>
                </a:solidFill>
              </a:rPr>
              <a:t>%let</a:t>
            </a:r>
            <a:r>
              <a:rPr lang="en-US" sz="1200" dirty="0">
                <a:solidFill>
                  <a:srgbClr val="000000"/>
                </a:solidFill>
              </a:rPr>
              <a:t> </a:t>
            </a:r>
            <a:r>
              <a:rPr lang="en-US" sz="1200" dirty="0" err="1">
                <a:solidFill>
                  <a:srgbClr val="000000"/>
                </a:solidFill>
              </a:rPr>
              <a:t>fname</a:t>
            </a:r>
            <a:r>
              <a:rPr lang="en-US" sz="1200" dirty="0">
                <a:solidFill>
                  <a:srgbClr val="000000"/>
                </a:solidFill>
              </a:rPr>
              <a:t>="&amp;path2trigger\Report_Trigger</a:t>
            </a:r>
            <a:r>
              <a:rPr lang="en-US" sz="1200" dirty="0" smtClean="0">
                <a:solidFill>
                  <a:srgbClr val="000000"/>
                </a:solidFill>
              </a:rPr>
              <a:t>_&amp;</a:t>
            </a:r>
            <a:r>
              <a:rPr lang="en-US" sz="1200" dirty="0" err="1" smtClean="0">
                <a:solidFill>
                  <a:srgbClr val="000000"/>
                </a:solidFill>
              </a:rPr>
              <a:t>ym</a:t>
            </a:r>
            <a:r>
              <a:rPr lang="en-US" sz="1200" dirty="0">
                <a:solidFill>
                  <a:srgbClr val="000000"/>
                </a:solidFill>
              </a:rPr>
              <a:t>..csv";</a:t>
            </a:r>
          </a:p>
          <a:p>
            <a:r>
              <a:rPr lang="en-US" sz="1200" dirty="0">
                <a:solidFill>
                  <a:srgbClr val="0000FF"/>
                </a:solidFill>
              </a:rPr>
              <a:t>%let</a:t>
            </a:r>
            <a:r>
              <a:rPr lang="en-US" sz="1200" dirty="0">
                <a:solidFill>
                  <a:srgbClr val="000000"/>
                </a:solidFill>
              </a:rPr>
              <a:t> _trigger=</a:t>
            </a:r>
            <a:r>
              <a:rPr lang="en-US" sz="1200" dirty="0">
                <a:solidFill>
                  <a:srgbClr val="0000FF"/>
                </a:solidFill>
              </a:rPr>
              <a:t>%</a:t>
            </a:r>
            <a:r>
              <a:rPr lang="en-US" sz="1200" dirty="0" err="1">
                <a:solidFill>
                  <a:srgbClr val="0000FF"/>
                </a:solidFill>
              </a:rPr>
              <a:t>sysfunc</a:t>
            </a:r>
            <a:r>
              <a:rPr lang="en-US" sz="1200" dirty="0">
                <a:solidFill>
                  <a:srgbClr val="000000"/>
                </a:solidFill>
              </a:rPr>
              <a:t>(</a:t>
            </a:r>
            <a:r>
              <a:rPr lang="en-US" sz="1200" dirty="0" err="1">
                <a:solidFill>
                  <a:srgbClr val="000000"/>
                </a:solidFill>
              </a:rPr>
              <a:t>fileexist</a:t>
            </a:r>
            <a:r>
              <a:rPr lang="en-US" sz="1200" dirty="0">
                <a:solidFill>
                  <a:srgbClr val="000000"/>
                </a:solidFill>
              </a:rPr>
              <a:t>(&amp;</a:t>
            </a:r>
            <a:r>
              <a:rPr lang="en-US" sz="1200" dirty="0" err="1">
                <a:solidFill>
                  <a:srgbClr val="000000"/>
                </a:solidFill>
              </a:rPr>
              <a:t>fname</a:t>
            </a:r>
            <a:r>
              <a:rPr lang="en-US" sz="1200" dirty="0">
                <a:solidFill>
                  <a:srgbClr val="000000"/>
                </a:solidFill>
              </a:rPr>
              <a:t>.));</a:t>
            </a:r>
          </a:p>
          <a:p>
            <a:endParaRPr lang="en-US" sz="1000" b="1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FF"/>
                </a:solidFill>
                <a:latin typeface="+mj-lt"/>
              </a:rPr>
              <a:t>%if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&amp;</a:t>
            </a:r>
            <a:r>
              <a:rPr lang="en-US" sz="1200" dirty="0">
                <a:solidFill>
                  <a:srgbClr val="008080"/>
                </a:solidFill>
                <a:latin typeface="+mj-lt"/>
              </a:rPr>
              <a:t>_trigger.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= </a:t>
            </a:r>
            <a:r>
              <a:rPr lang="en-US" sz="1200" b="1" dirty="0">
                <a:solidFill>
                  <a:srgbClr val="008080"/>
                </a:solidFill>
                <a:latin typeface="+mj-lt"/>
              </a:rPr>
              <a:t>1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200" dirty="0" smtClean="0">
                <a:solidFill>
                  <a:srgbClr val="0000FF"/>
                </a:solidFill>
                <a:latin typeface="+mj-lt"/>
              </a:rPr>
              <a:t>then %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put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file exists before code runs. Cease all work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.;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FF"/>
                </a:solidFill>
                <a:latin typeface="+mj-lt"/>
              </a:rPr>
              <a:t>%else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do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; </a:t>
            </a:r>
          </a:p>
          <a:p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/* Trigger </a:t>
            </a:r>
            <a:r>
              <a:rPr lang="en-US" sz="1400" dirty="0">
                <a:solidFill>
                  <a:srgbClr val="008000"/>
                </a:solidFill>
                <a:latin typeface="+mj-lt"/>
              </a:rPr>
              <a:t>file dose not exist. </a:t>
            </a:r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Start running the project codes.*/</a:t>
            </a:r>
          </a:p>
          <a:p>
            <a:endParaRPr lang="en-US" sz="1050" dirty="0" smtClean="0">
              <a:solidFill>
                <a:srgbClr val="008000"/>
              </a:solidFill>
              <a:latin typeface="+mj-lt"/>
            </a:endParaRPr>
          </a:p>
          <a:p>
            <a:r>
              <a:rPr lang="en-US" sz="1400" dirty="0" smtClean="0">
                <a:solidFill>
                  <a:srgbClr val="008000"/>
                </a:solidFill>
                <a:latin typeface="+mj-lt"/>
              </a:rPr>
              <a:t>/* Trigger No 2: Check if data is available */</a:t>
            </a:r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b="1" dirty="0">
                <a:solidFill>
                  <a:srgbClr val="000080"/>
                </a:solidFill>
                <a:latin typeface="+mj-lt"/>
              </a:rPr>
              <a:t>proc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b="1" dirty="0" err="1">
                <a:solidFill>
                  <a:srgbClr val="000080"/>
                </a:solidFill>
                <a:latin typeface="+mj-lt"/>
              </a:rPr>
              <a:t>sql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connect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to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odbc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(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dsn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=</a:t>
            </a:r>
            <a:r>
              <a:rPr lang="en-US" sz="1200" dirty="0">
                <a:solidFill>
                  <a:srgbClr val="800080"/>
                </a:solidFill>
                <a:latin typeface="+mj-lt"/>
              </a:rPr>
              <a:t>'</a:t>
            </a:r>
            <a:r>
              <a:rPr lang="en-US" sz="1200" dirty="0" err="1">
                <a:solidFill>
                  <a:srgbClr val="800080"/>
                </a:solidFill>
                <a:latin typeface="+mj-lt"/>
              </a:rPr>
              <a:t>xxxxxxxx</a:t>
            </a:r>
            <a:r>
              <a:rPr lang="en-US" sz="1200" dirty="0">
                <a:solidFill>
                  <a:srgbClr val="800080"/>
                </a:solidFill>
                <a:latin typeface="+mj-lt"/>
              </a:rPr>
              <a:t>'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create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table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sample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as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select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*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connection to 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odbc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     (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select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top </a:t>
            </a:r>
            <a:r>
              <a:rPr lang="en-US" sz="1200" b="1" dirty="0">
                <a:solidFill>
                  <a:srgbClr val="008080"/>
                </a:solidFill>
                <a:latin typeface="+mj-lt"/>
              </a:rPr>
              <a:t>100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 *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    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serverlib.monthly_data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         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where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data_month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= &amp;</a:t>
            </a:r>
            <a:r>
              <a:rPr lang="en-US" sz="1200" dirty="0" err="1">
                <a:solidFill>
                  <a:srgbClr val="008080"/>
                </a:solidFill>
                <a:latin typeface="+mj-lt"/>
              </a:rPr>
              <a:t>prior_month</a:t>
            </a:r>
            <a:r>
              <a:rPr lang="en-US" sz="1200" dirty="0">
                <a:solidFill>
                  <a:srgbClr val="008080"/>
                </a:solidFill>
                <a:latin typeface="+mj-lt"/>
              </a:rPr>
              <a:t>.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);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disconnect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odbc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b="1" dirty="0">
                <a:solidFill>
                  <a:srgbClr val="000080"/>
                </a:solidFill>
                <a:latin typeface="+mj-lt"/>
              </a:rPr>
              <a:t>quit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b="1" dirty="0">
                <a:solidFill>
                  <a:srgbClr val="000080"/>
                </a:solidFill>
                <a:latin typeface="+mj-lt"/>
              </a:rPr>
              <a:t>proc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b="1" dirty="0" err="1">
                <a:solidFill>
                  <a:srgbClr val="000080"/>
                </a:solidFill>
                <a:latin typeface="+mj-lt"/>
              </a:rPr>
              <a:t>sql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err="1">
                <a:solidFill>
                  <a:srgbClr val="0000FF"/>
                </a:solidFill>
                <a:latin typeface="+mj-lt"/>
              </a:rPr>
              <a:t>noprint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 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select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count(*)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into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:</a:t>
            </a:r>
            <a:r>
              <a:rPr lang="en-US" sz="1200" dirty="0" err="1">
                <a:solidFill>
                  <a:srgbClr val="000000"/>
                </a:solidFill>
                <a:latin typeface="+mj-lt"/>
              </a:rPr>
              <a:t>data_count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from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sample;</a:t>
            </a:r>
          </a:p>
          <a:p>
            <a:r>
              <a:rPr lang="en-US" sz="1200" dirty="0">
                <a:solidFill>
                  <a:srgbClr val="000000"/>
                </a:solidFill>
                <a:latin typeface="+mj-lt"/>
              </a:rPr>
              <a:t>	</a:t>
            </a:r>
            <a:r>
              <a:rPr lang="en-US" sz="1200" b="1" dirty="0">
                <a:solidFill>
                  <a:srgbClr val="000080"/>
                </a:solidFill>
                <a:latin typeface="+mj-lt"/>
              </a:rPr>
              <a:t>quit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200" dirty="0" smtClean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&amp;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data_count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= </a:t>
            </a:r>
            <a:r>
              <a:rPr lang="en-US" sz="1200" b="1" dirty="0">
                <a:solidFill>
                  <a:srgbClr val="008080"/>
                </a:solidFill>
                <a:latin typeface="+mj-lt"/>
              </a:rPr>
              <a:t>100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%then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do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; ………;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%end;</a:t>
            </a:r>
          </a:p>
          <a:p>
            <a:r>
              <a:rPr lang="en-US" sz="1400" dirty="0" smtClean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400" dirty="0">
                <a:solidFill>
                  <a:srgbClr val="0000FF"/>
                </a:solidFill>
                <a:latin typeface="+mj-lt"/>
              </a:rPr>
              <a:t>end</a:t>
            </a:r>
            <a:r>
              <a:rPr lang="en-US" sz="1400" dirty="0" smtClean="0">
                <a:solidFill>
                  <a:srgbClr val="0000FF"/>
                </a:solidFill>
                <a:latin typeface="+mj-lt"/>
              </a:rPr>
              <a:t>;</a:t>
            </a:r>
          </a:p>
          <a:p>
            <a:r>
              <a:rPr lang="en-US" sz="1400" b="1" i="1" dirty="0">
                <a:solidFill>
                  <a:srgbClr val="000000"/>
                </a:solidFill>
                <a:latin typeface="+mj-lt"/>
              </a:rPr>
              <a:t>%mend</a:t>
            </a:r>
            <a:r>
              <a:rPr lang="en-US" sz="1400" b="1" i="1" dirty="0" smtClean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400" dirty="0" smtClean="0">
                <a:solidFill>
                  <a:srgbClr val="000000"/>
                </a:solidFill>
              </a:rPr>
              <a:t>%</a:t>
            </a:r>
            <a:r>
              <a:rPr lang="en-US" sz="1400" b="1" i="1" dirty="0" err="1" smtClean="0">
                <a:solidFill>
                  <a:srgbClr val="000000"/>
                </a:solidFill>
              </a:rPr>
              <a:t>Check_trigger_run</a:t>
            </a:r>
            <a:r>
              <a:rPr lang="en-US" sz="1400" dirty="0" smtClean="0">
                <a:solidFill>
                  <a:srgbClr val="000000"/>
                </a:solidFill>
              </a:rPr>
              <a:t>;</a:t>
            </a:r>
            <a:endParaRPr lang="en-US" sz="1400" dirty="0"/>
          </a:p>
          <a:p>
            <a:endParaRPr lang="en-US" sz="1400" b="1" i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800" y="6809363"/>
            <a:ext cx="6883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solidFill>
                  <a:srgbClr val="000080"/>
                </a:solidFill>
                <a:latin typeface="+mj-lt"/>
              </a:rPr>
              <a:t>%</a:t>
            </a:r>
            <a:r>
              <a:rPr lang="en-US" sz="1400" b="1" dirty="0">
                <a:solidFill>
                  <a:srgbClr val="000080"/>
                </a:solidFill>
                <a:latin typeface="+mj-lt"/>
              </a:rPr>
              <a:t>macro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+mj-lt"/>
              </a:rPr>
              <a:t>save_trigger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200" dirty="0">
                <a:solidFill>
                  <a:srgbClr val="0000FF"/>
                </a:solidFill>
                <a:latin typeface="+mj-lt"/>
              </a:rPr>
              <a:t>%if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(&amp;</a:t>
            </a:r>
            <a:r>
              <a:rPr lang="en-US" sz="1200" dirty="0">
                <a:solidFill>
                  <a:srgbClr val="008080"/>
                </a:solidFill>
                <a:latin typeface="+mj-lt"/>
              </a:rPr>
              <a:t>_trigger.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= </a:t>
            </a:r>
            <a:r>
              <a:rPr lang="en-US" sz="1200" b="1" dirty="0">
                <a:solidFill>
                  <a:srgbClr val="008080"/>
                </a:solidFill>
                <a:latin typeface="+mj-lt"/>
              </a:rPr>
              <a:t>0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and 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&amp;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data_count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= </a:t>
            </a:r>
            <a:r>
              <a:rPr lang="en-US" sz="1200" b="1" dirty="0">
                <a:solidFill>
                  <a:srgbClr val="008080"/>
                </a:solidFill>
                <a:latin typeface="+mj-lt"/>
              </a:rPr>
              <a:t>100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)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%then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 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%do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Data 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trigg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; 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data_available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 = 1;run;</a:t>
            </a:r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endParaRPr lang="en-US" sz="1200" dirty="0">
              <a:solidFill>
                <a:srgbClr val="000000"/>
              </a:solidFill>
              <a:latin typeface="+mj-lt"/>
            </a:endParaRPr>
          </a:p>
          <a:p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proc 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export 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data=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trigg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   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dbms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=csv </a:t>
            </a:r>
            <a:r>
              <a:rPr lang="en-US" sz="1200" dirty="0" err="1" smtClean="0">
                <a:solidFill>
                  <a:srgbClr val="000000"/>
                </a:solidFill>
                <a:latin typeface="+mj-lt"/>
              </a:rPr>
              <a:t>outfile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=</a:t>
            </a:r>
            <a:r>
              <a:rPr lang="en-US" sz="1200" dirty="0">
                <a:solidFill>
                  <a:srgbClr val="800080"/>
                </a:solidFill>
                <a:latin typeface="+mj-lt"/>
              </a:rPr>
              <a:t>"&amp;</a:t>
            </a:r>
            <a:r>
              <a:rPr lang="en-US" sz="1200" dirty="0" smtClean="0">
                <a:solidFill>
                  <a:srgbClr val="800080"/>
                </a:solidFill>
                <a:latin typeface="+mj-lt"/>
              </a:rPr>
              <a:t>path2trigger\Report_Trigger_&amp;</a:t>
            </a:r>
            <a:r>
              <a:rPr lang="en-US" sz="1200" dirty="0" err="1" smtClean="0">
                <a:solidFill>
                  <a:srgbClr val="800080"/>
                </a:solidFill>
                <a:latin typeface="+mj-lt"/>
              </a:rPr>
              <a:t>ym</a:t>
            </a:r>
            <a:r>
              <a:rPr lang="en-US" sz="1200" dirty="0">
                <a:solidFill>
                  <a:srgbClr val="800080"/>
                </a:solidFill>
                <a:latin typeface="+mj-lt"/>
              </a:rPr>
              <a:t>..csv</a:t>
            </a:r>
            <a:r>
              <a:rPr lang="en-US" sz="1200" dirty="0" smtClean="0">
                <a:solidFill>
                  <a:srgbClr val="800080"/>
                </a:solidFill>
                <a:latin typeface="+mj-lt"/>
              </a:rPr>
              <a:t>"</a:t>
            </a:r>
            <a:r>
              <a:rPr lang="en-US" sz="1200" dirty="0" smtClean="0">
                <a:solidFill>
                  <a:srgbClr val="000000"/>
                </a:solidFill>
                <a:latin typeface="+mj-lt"/>
              </a:rPr>
              <a:t>; run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 </a:t>
            </a:r>
          </a:p>
          <a:p>
            <a:r>
              <a:rPr lang="en-US" sz="1200" dirty="0" smtClean="0">
                <a:solidFill>
                  <a:srgbClr val="0000FF"/>
                </a:solidFill>
                <a:latin typeface="+mj-lt"/>
              </a:rPr>
              <a:t>%</a:t>
            </a:r>
            <a:r>
              <a:rPr lang="en-US" sz="1200" dirty="0">
                <a:solidFill>
                  <a:srgbClr val="0000FF"/>
                </a:solidFill>
                <a:latin typeface="+mj-lt"/>
              </a:rPr>
              <a:t>end</a:t>
            </a:r>
            <a:r>
              <a:rPr lang="en-US" sz="12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r>
              <a:rPr lang="en-US" sz="1400" b="1" dirty="0">
                <a:solidFill>
                  <a:srgbClr val="000080"/>
                </a:solidFill>
                <a:latin typeface="+mj-lt"/>
              </a:rPr>
              <a:t>%mend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;</a:t>
            </a:r>
          </a:p>
          <a:p>
            <a:endParaRPr lang="en-US" sz="1400" dirty="0">
              <a:solidFill>
                <a:srgbClr val="000000"/>
              </a:solidFill>
              <a:latin typeface="+mj-lt"/>
            </a:endParaRPr>
          </a:p>
          <a:p>
            <a:r>
              <a:rPr lang="en-US" sz="1400" dirty="0">
                <a:solidFill>
                  <a:srgbClr val="000000"/>
                </a:solidFill>
                <a:latin typeface="+mj-lt"/>
              </a:rPr>
              <a:t>%</a:t>
            </a:r>
            <a:r>
              <a:rPr lang="en-US" sz="1400" b="1" i="1" dirty="0" err="1">
                <a:solidFill>
                  <a:srgbClr val="000000"/>
                </a:solidFill>
                <a:latin typeface="+mj-lt"/>
              </a:rPr>
              <a:t>save_trigger</a:t>
            </a:r>
            <a:r>
              <a:rPr lang="en-US" sz="1400" dirty="0">
                <a:solidFill>
                  <a:srgbClr val="000000"/>
                </a:solidFill>
                <a:latin typeface="+mj-lt"/>
              </a:rPr>
              <a:t>;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70435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62F97C-8447-47D3-A734-FC1FFE7D78FB}" type="slidenum">
              <a:rPr lang="en-US" smtClean="0">
                <a:solidFill>
                  <a:srgbClr val="6A737B"/>
                </a:solidFill>
              </a:rPr>
              <a:pPr>
                <a:defRPr/>
              </a:pPr>
              <a:t>2</a:t>
            </a:fld>
            <a:endParaRPr lang="en-US">
              <a:solidFill>
                <a:srgbClr val="6A737B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10" y="4114800"/>
            <a:ext cx="5358190" cy="444741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61722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152400" y="1600200"/>
            <a:ext cx="2971800" cy="2133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0" y="1295400"/>
            <a:ext cx="33769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Project 'Demo' – for editing &amp; debugging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3429000" y="1295399"/>
            <a:ext cx="29197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Project 'Production' – for running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>
            <a:off x="204410" y="3807023"/>
            <a:ext cx="55105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Use %include to arrange long codes to a better view</a:t>
            </a:r>
            <a:endParaRPr lang="en-US" sz="1400" dirty="0"/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04800" y="437198"/>
            <a:ext cx="6096001" cy="885190"/>
          </a:xfrm>
          <a:prstGeom prst="rect">
            <a:avLst/>
          </a:prstGeom>
        </p:spPr>
        <p:txBody>
          <a:bodyPr lIns="101882" tIns="50941" rIns="101882" bIns="50941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 smtClean="0"/>
              <a:t>Main Code Module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600200" y="2667000"/>
            <a:ext cx="2057400" cy="381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rot="21540000">
            <a:off x="2122404" y="245558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/>
                </a:solidFill>
              </a:rPr>
              <a:t>Same thing!</a:t>
            </a:r>
            <a:endParaRPr lang="en-US" sz="1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04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62F97C-8447-47D3-A734-FC1FFE7D78FB}" type="slidenum">
              <a:rPr lang="en-US" smtClean="0">
                <a:solidFill>
                  <a:srgbClr val="6A737B"/>
                </a:solidFill>
              </a:rPr>
              <a:pPr>
                <a:defRPr/>
              </a:pPr>
              <a:t>3</a:t>
            </a:fld>
            <a:endParaRPr lang="en-US">
              <a:solidFill>
                <a:srgbClr val="6A737B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266852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Email with attachment - 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76400"/>
            <a:ext cx="62674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04800" y="437198"/>
            <a:ext cx="6096001" cy="885190"/>
          </a:xfrm>
          <a:prstGeom prst="rect">
            <a:avLst/>
          </a:prstGeom>
        </p:spPr>
        <p:txBody>
          <a:bodyPr lIns="101882" tIns="50941" rIns="101882" bIns="50941"/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kern="0" dirty="0" smtClean="0"/>
              <a:t>Email Output</a:t>
            </a:r>
            <a:endParaRPr lang="en-US" altLang="en-US" kern="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60867" y="4212167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Email with content only - </a:t>
            </a:r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4800600"/>
            <a:ext cx="6200775" cy="298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789719"/>
      </p:ext>
    </p:extLst>
  </p:cSld>
  <p:clrMapOvr>
    <a:masterClrMapping/>
  </p:clrMapOvr>
</p:sld>
</file>

<file path=ppt/theme/theme1.xml><?xml version="1.0" encoding="utf-8"?>
<a:theme xmlns:a="http://schemas.openxmlformats.org/drawingml/2006/main" name="Inukshuk">
  <a:themeElements>
    <a:clrScheme name="Inukshuk 1">
      <a:dk1>
        <a:srgbClr val="000000"/>
      </a:dk1>
      <a:lt1>
        <a:srgbClr val="FFFFFF"/>
      </a:lt1>
      <a:dk2>
        <a:srgbClr val="00B624"/>
      </a:dk2>
      <a:lt2>
        <a:srgbClr val="6A737B"/>
      </a:lt2>
      <a:accent1>
        <a:srgbClr val="00B624"/>
      </a:accent1>
      <a:accent2>
        <a:srgbClr val="163D22"/>
      </a:accent2>
      <a:accent3>
        <a:srgbClr val="FFFFFF"/>
      </a:accent3>
      <a:accent4>
        <a:srgbClr val="000000"/>
      </a:accent4>
      <a:accent5>
        <a:srgbClr val="AAD7AC"/>
      </a:accent5>
      <a:accent6>
        <a:srgbClr val="13361E"/>
      </a:accent6>
      <a:hlink>
        <a:srgbClr val="B2B2B2"/>
      </a:hlink>
      <a:folHlink>
        <a:srgbClr val="6A6A6A"/>
      </a:folHlink>
    </a:clrScheme>
    <a:fontScheme name="Inukshu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nukshuk 1">
        <a:dk1>
          <a:srgbClr val="000000"/>
        </a:dk1>
        <a:lt1>
          <a:srgbClr val="FFFFFF"/>
        </a:lt1>
        <a:dk2>
          <a:srgbClr val="00B624"/>
        </a:dk2>
        <a:lt2>
          <a:srgbClr val="6A737B"/>
        </a:lt2>
        <a:accent1>
          <a:srgbClr val="00B624"/>
        </a:accent1>
        <a:accent2>
          <a:srgbClr val="163D22"/>
        </a:accent2>
        <a:accent3>
          <a:srgbClr val="FFFFFF"/>
        </a:accent3>
        <a:accent4>
          <a:srgbClr val="000000"/>
        </a:accent4>
        <a:accent5>
          <a:srgbClr val="AAD7AC"/>
        </a:accent5>
        <a:accent6>
          <a:srgbClr val="13361E"/>
        </a:accent6>
        <a:hlink>
          <a:srgbClr val="B2B2B2"/>
        </a:hlink>
        <a:folHlink>
          <a:srgbClr val="6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184</Words>
  <Application>Microsoft Office PowerPoint</Application>
  <PresentationFormat>Letter Paper (8.5x11 in)</PresentationFormat>
  <Paragraphs>48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Inukshuk</vt:lpstr>
      <vt:lpstr>PowerPoint Presentation</vt:lpstr>
      <vt:lpstr>PowerPoint Presentation</vt:lpstr>
      <vt:lpstr>PowerPoint Presentation</vt:lpstr>
    </vt:vector>
  </TitlesOfParts>
  <Company>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Zheng, Katie</dc:creator>
  <cp:keywords>Public</cp:keywords>
  <cp:lastModifiedBy>Zheng, Katie</cp:lastModifiedBy>
  <cp:revision>15</cp:revision>
  <dcterms:created xsi:type="dcterms:W3CDTF">2019-03-06T21:50:25Z</dcterms:created>
  <dcterms:modified xsi:type="dcterms:W3CDTF">2019-03-10T22:30:08Z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c60199bd-79c9-4b92-801b-1d1df9938299</vt:lpwstr>
  </property>
  <property fmtid="{D5CDD505-2E9C-101B-9397-08002B2CF9AE}" pid="3" name="aliashDocumentMarking">
    <vt:lpwstr/>
  </property>
  <property fmtid="{D5CDD505-2E9C-101B-9397-08002B2CF9AE}" pid="4" name="TDDCSClassification">
    <vt:lpwstr>Public</vt:lpwstr>
  </property>
  <property fmtid="{D5CDD505-2E9C-101B-9397-08002B2CF9AE}" pid="5" name="kjhasxiQ">
    <vt:lpwstr>Internal</vt:lpwstr>
  </property>
</Properties>
</file>